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70" d="100"/>
          <a:sy n="70" d="100"/>
        </p:scale>
        <p:origin x="73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B266FE-3356-4CBA-BCA6-D72DFE8DB220}"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97D06-C48F-418B-9E2C-FCFFD749A958}" type="slidenum">
              <a:rPr lang="en-US" smtClean="0"/>
              <a:t>‹#›</a:t>
            </a:fld>
            <a:endParaRPr lang="en-US"/>
          </a:p>
        </p:txBody>
      </p:sp>
    </p:spTree>
    <p:extLst>
      <p:ext uri="{BB962C8B-B14F-4D97-AF65-F5344CB8AC3E}">
        <p14:creationId xmlns:p14="http://schemas.microsoft.com/office/powerpoint/2010/main" val="852498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Civil Commitment is a legal procedural whereby people with symptoms of mental illness are ordered by courts to seek treatments. Notably, all citizens usually have civil freedom to be protected by state and federal laws. Each state has civil commitment laws that establish the criteria to determine the appropriate time for involuntary treatment in the US. Civil Commitment usually starts in either of three ways. Emergency detention where police are involved. Second, treatment directors hold when an individual is admitted into a psychiatric treatment unit. Lastly, third party petition when three or more adults ask the court to initiate a civil commitment process. </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2</a:t>
            </a:fld>
            <a:endParaRPr lang="en-US"/>
          </a:p>
        </p:txBody>
      </p:sp>
    </p:spTree>
    <p:extLst>
      <p:ext uri="{BB962C8B-B14F-4D97-AF65-F5344CB8AC3E}">
        <p14:creationId xmlns:p14="http://schemas.microsoft.com/office/powerpoint/2010/main" val="42448004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Prisons in California treat individuals with mental illness more than hospitals and residential centers combined. Most mentally ill inmates receive insufficient psychiatric and medical care. Therefore, mentally ill offenders are likely to violate parole after returning to prison.  One of the challenges while treating mentally ill inmates is the high costs involved. According to Molina (2019), most states in the US do not allocate enough resources to meet the budget cuts of treating mentally ill individuals. For example, between 2009 and 2011, California had to cut 587.4 million dollars from its mental health budget (Molina, 2019). Recidivism among inmates with mental problems is linked with poor treatment coordination and services when released in the community.</a:t>
            </a:r>
          </a:p>
          <a:p>
            <a:r>
              <a:rPr lang="en-US" sz="1200" kern="1200" dirty="0" smtClean="0">
                <a:solidFill>
                  <a:schemeClr val="tx1"/>
                </a:solidFill>
                <a:effectLst/>
                <a:latin typeface="+mn-lt"/>
                <a:ea typeface="+mn-ea"/>
                <a:cs typeface="+mn-cs"/>
              </a:rPr>
              <a:t>In jails and prisons, mental health services concentrate on identifying mental problems, short-term treatments, and crisis management like suicide prevention. However, mental health services in jails usually vary, and this depends on the size. For example, small jails offer little suicide prevention and screening, while large jails offer comprehensive services like psychotropic medication, screening, specialized housing, and evaluation. Therefore, not all mentally ill individuals will acquire similar treatment procedures. </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3</a:t>
            </a:fld>
            <a:endParaRPr lang="en-US"/>
          </a:p>
        </p:txBody>
      </p:sp>
    </p:spTree>
    <p:extLst>
      <p:ext uri="{BB962C8B-B14F-4D97-AF65-F5344CB8AC3E}">
        <p14:creationId xmlns:p14="http://schemas.microsoft.com/office/powerpoint/2010/main" val="291267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According to the legal defense on insanity in California, an individual cannot be found guilty of criminal activities if he or she is legally insane. Additionally, a person is considered legally insane if he does not understand the nature of criminal activities and does not understand that what they are doing was morally wrong. California uses the </a:t>
            </a:r>
            <a:r>
              <a:rPr lang="en-US" sz="1200" kern="1200" dirty="0" err="1" smtClean="0">
                <a:solidFill>
                  <a:schemeClr val="tx1"/>
                </a:solidFill>
                <a:effectLst/>
                <a:latin typeface="+mn-lt"/>
                <a:ea typeface="+mn-ea"/>
                <a:cs typeface="+mn-cs"/>
              </a:rPr>
              <a:t>McNaughten</a:t>
            </a:r>
            <a:r>
              <a:rPr lang="en-US" sz="1200" kern="1200" dirty="0" smtClean="0">
                <a:solidFill>
                  <a:schemeClr val="tx1"/>
                </a:solidFill>
                <a:effectLst/>
                <a:latin typeface="+mn-lt"/>
                <a:ea typeface="+mn-ea"/>
                <a:cs typeface="+mn-cs"/>
              </a:rPr>
              <a:t> rule to define insanity, and voters passed the Victims Bill of Rights in 1982. Additionally, the state also uses Section 25 of the Penal Code that defines standards about insanity plea.</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4</a:t>
            </a:fld>
            <a:endParaRPr lang="en-US"/>
          </a:p>
        </p:txBody>
      </p:sp>
    </p:spTree>
    <p:extLst>
      <p:ext uri="{BB962C8B-B14F-4D97-AF65-F5344CB8AC3E}">
        <p14:creationId xmlns:p14="http://schemas.microsoft.com/office/powerpoint/2010/main" val="1768521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1978, Supreme Court in California abandoned the </a:t>
            </a:r>
            <a:r>
              <a:rPr lang="en-US" dirty="0" err="1" smtClean="0"/>
              <a:t>M'Naghten</a:t>
            </a:r>
            <a:r>
              <a:rPr lang="en-US" dirty="0" smtClean="0"/>
              <a:t> rule to a broader test for insanity. California Section 25 of the Penal Code states that in a criminal proceeding where a plea of not guilty due to insanity, the defense shall not be found to be based on personality disorder. The case of People V. Robinson brought significant changes to the insanity defense. According to the court ruling, an individual is considered legally insane if, for any reason, has a mental disease or defect. Another case that demonstrates the application of M' </a:t>
            </a:r>
            <a:r>
              <a:rPr lang="en-US" dirty="0" err="1" smtClean="0"/>
              <a:t>Naghten</a:t>
            </a:r>
            <a:r>
              <a:rPr lang="en-US" dirty="0" smtClean="0"/>
              <a:t> statute was People v Severance, where the defendant was convicted of four counts. However, the case was remanded and reversed for trial due to the defendant's insanity plea.</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5</a:t>
            </a:fld>
            <a:endParaRPr lang="en-US"/>
          </a:p>
        </p:txBody>
      </p:sp>
    </p:spTree>
    <p:extLst>
      <p:ext uri="{BB962C8B-B14F-4D97-AF65-F5344CB8AC3E}">
        <p14:creationId xmlns:p14="http://schemas.microsoft.com/office/powerpoint/2010/main" val="3930315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One of the criticisms about the </a:t>
            </a:r>
            <a:r>
              <a:rPr lang="en-US" sz="1200" kern="1200" dirty="0" err="1" smtClean="0">
                <a:solidFill>
                  <a:schemeClr val="tx1"/>
                </a:solidFill>
                <a:effectLst/>
                <a:latin typeface="+mn-lt"/>
                <a:ea typeface="+mn-ea"/>
                <a:cs typeface="+mn-cs"/>
              </a:rPr>
              <a:t>M'Naghten</a:t>
            </a:r>
            <a:r>
              <a:rPr lang="en-US" sz="1200" kern="1200" dirty="0" smtClean="0">
                <a:solidFill>
                  <a:schemeClr val="tx1"/>
                </a:solidFill>
                <a:effectLst/>
                <a:latin typeface="+mn-lt"/>
                <a:ea typeface="+mn-ea"/>
                <a:cs typeface="+mn-cs"/>
              </a:rPr>
              <a:t> rule is that it only considers cognition and not volition. Second, the statute does not differentiate between defendants representing public danger and those who do not. Third, the </a:t>
            </a:r>
            <a:r>
              <a:rPr lang="en-US" sz="1200" kern="1200" dirty="0" err="1" smtClean="0">
                <a:solidFill>
                  <a:schemeClr val="tx1"/>
                </a:solidFill>
                <a:effectLst/>
                <a:latin typeface="+mn-lt"/>
                <a:ea typeface="+mn-ea"/>
                <a:cs typeface="+mn-cs"/>
              </a:rPr>
              <a:t>M'Naghten</a:t>
            </a:r>
            <a:r>
              <a:rPr lang="en-US" sz="1200" kern="1200" dirty="0" smtClean="0">
                <a:solidFill>
                  <a:schemeClr val="tx1"/>
                </a:solidFill>
                <a:effectLst/>
                <a:latin typeface="+mn-lt"/>
                <a:ea typeface="+mn-ea"/>
                <a:cs typeface="+mn-cs"/>
              </a:rPr>
              <a:t> rule lacks criminal responsibility since there is evidence of mental dysfunction other than developing standards of criminal responsibility. In California, the amendment of section 25 of the penal code in 1994 prevented the courts from finding the defendant insanity based on seizure disorder, abuse of substances, adjustment disorder, or addiction. Additionally, the statutes help understand how the defendant can declare their insanity, which starts during an arraignment hearing.</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6</a:t>
            </a:fld>
            <a:endParaRPr lang="en-US"/>
          </a:p>
        </p:txBody>
      </p:sp>
    </p:spTree>
    <p:extLst>
      <p:ext uri="{BB962C8B-B14F-4D97-AF65-F5344CB8AC3E}">
        <p14:creationId xmlns:p14="http://schemas.microsoft.com/office/powerpoint/2010/main" val="3515486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Psychologists are trained personnel in the study of human behaviors and the mind. Therefore, they provide professional guidelines about insanity cases. However, psychologists should develop effective processes while providing opinions about insanity cases. First, psychologists can provide guidelines to determine if the defendant is competent in stand trial. Notably, using competency skills, the views of psychologists are paramount. Second, psychologists can evaluate other concerned parties in the criminal realm (</a:t>
            </a:r>
            <a:r>
              <a:rPr lang="en-US" sz="1200" kern="1200" dirty="0" err="1" smtClean="0">
                <a:solidFill>
                  <a:schemeClr val="tx1"/>
                </a:solidFill>
                <a:effectLst/>
                <a:latin typeface="+mn-lt"/>
                <a:ea typeface="+mn-ea"/>
                <a:cs typeface="+mn-cs"/>
              </a:rPr>
              <a:t>Jakuback</a:t>
            </a:r>
            <a:r>
              <a:rPr lang="en-US" sz="1200" kern="1200" dirty="0" smtClean="0">
                <a:solidFill>
                  <a:schemeClr val="tx1"/>
                </a:solidFill>
                <a:effectLst/>
                <a:latin typeface="+mn-lt"/>
                <a:ea typeface="+mn-ea"/>
                <a:cs typeface="+mn-cs"/>
              </a:rPr>
              <a:t>, 2020). Third, psychologists can provide opinions about the insanity defense. Using professional skills, psychologists can argue in the court system that the defendant was experiencing mental problems making it difficult to appreciate the nature of the crime (Math et al., 2015). Notably, some jurisdictions like federal courts prevent psychologists from stating whether the defendant possesses the mental state of committing a crime.  However, professional experts may provide diagnostic and observation opinions towards defendant behavior, which informs fact finder on the ultimate issue.</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7</a:t>
            </a:fld>
            <a:endParaRPr lang="en-US"/>
          </a:p>
        </p:txBody>
      </p:sp>
    </p:spTree>
    <p:extLst>
      <p:ext uri="{BB962C8B-B14F-4D97-AF65-F5344CB8AC3E}">
        <p14:creationId xmlns:p14="http://schemas.microsoft.com/office/powerpoint/2010/main" val="1265156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the criminal system, I believe psychologists should be allowed to provide opinions about matters of sanity. The study of psychology is about understanding people's capacity to react. Psychologists determine changes in intelligence and personality and thus may provide insightful information about people's sanity in the court system. Additionally, depending on the type of jurisdiction, psychologists should be allowed to provide opinions about the final issue on sanity. Forensic psychologists play a significant role in insanity assessment, including review of records, face-to-face examination, conducting collateral interviews, and thus, their opinions determine defendants' sanity in the court system. Forensic psychologists should involve in testing to measure intelligence and severity of mental illness. Some ethical issues that may arise while giving opinions about sanity include confidentiality, disclosure, and informed consent.</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8</a:t>
            </a:fld>
            <a:endParaRPr lang="en-US"/>
          </a:p>
        </p:txBody>
      </p:sp>
    </p:spTree>
    <p:extLst>
      <p:ext uri="{BB962C8B-B14F-4D97-AF65-F5344CB8AC3E}">
        <p14:creationId xmlns:p14="http://schemas.microsoft.com/office/powerpoint/2010/main" val="37503277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 treat incarcerated people, psychologists can use cognitive-behavioral therapy (CBT) and Dialectical behavior therapy (DBT). According to </a:t>
            </a:r>
            <a:r>
              <a:rPr lang="en-US" sz="1200" kern="1200" dirty="0" err="1" smtClean="0">
                <a:solidFill>
                  <a:schemeClr val="tx1"/>
                </a:solidFill>
                <a:effectLst/>
                <a:latin typeface="+mn-lt"/>
                <a:ea typeface="+mn-ea"/>
                <a:cs typeface="+mn-cs"/>
              </a:rPr>
              <a:t>Hollin</a:t>
            </a:r>
            <a:r>
              <a:rPr lang="en-US" sz="1200" kern="1200" dirty="0" smtClean="0">
                <a:solidFill>
                  <a:schemeClr val="tx1"/>
                </a:solidFill>
                <a:effectLst/>
                <a:latin typeface="+mn-lt"/>
                <a:ea typeface="+mn-ea"/>
                <a:cs typeface="+mn-cs"/>
              </a:rPr>
              <a:t> (2019), cognitive behavioral therapy is all about the interactions between people and their surrounding environment. One of the questions psychologists ask themselves during this treatment option is how people think, act and feel.  In CBT treatment options, offenders are taught how to identify and manage thoughts contributing to emotional problems. The approach aims at reducing violence and other related criminal behaviors. CBT programs reduce rates of recidivism among offenders. Dialectical Behavior Therapy (DBT) and the application of Risks Need Responsivity principles can be used in prisons to reduce recidivism rates. The skills applied in DBT address significant risks factors associated with crime. Notably, DBT is an intensive program but can be adapted to address risks levels of offenders. Both treatments require learning several skills, which is overwhelming for most offenders. Moreover, both methods require a lot of commitment every week and month, which may be difficult for the offenders.</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9</a:t>
            </a:fld>
            <a:endParaRPr lang="en-US"/>
          </a:p>
        </p:txBody>
      </p:sp>
    </p:spTree>
    <p:extLst>
      <p:ext uri="{BB962C8B-B14F-4D97-AF65-F5344CB8AC3E}">
        <p14:creationId xmlns:p14="http://schemas.microsoft.com/office/powerpoint/2010/main" val="3624119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Summing up, in the US, each state has civil commitment laws that establish the criteria to determine the appropriate time for involuntary treatment. For example, California uses the </a:t>
            </a:r>
            <a:r>
              <a:rPr lang="en-US" sz="1200" kern="1200" dirty="0" err="1" smtClean="0">
                <a:solidFill>
                  <a:schemeClr val="tx1"/>
                </a:solidFill>
                <a:effectLst/>
                <a:latin typeface="+mn-lt"/>
                <a:ea typeface="+mn-ea"/>
                <a:cs typeface="+mn-cs"/>
              </a:rPr>
              <a:t>McNaughten</a:t>
            </a:r>
            <a:r>
              <a:rPr lang="en-US" sz="1200" kern="1200" dirty="0" smtClean="0">
                <a:solidFill>
                  <a:schemeClr val="tx1"/>
                </a:solidFill>
                <a:effectLst/>
                <a:latin typeface="+mn-lt"/>
                <a:ea typeface="+mn-ea"/>
                <a:cs typeface="+mn-cs"/>
              </a:rPr>
              <a:t> rule to define insanity, and voters passed the Victims Bill of Rights in 1982. Additionally, the state also uses Section 25 of the Penal Code that defines standards about insanity plea. Professional experts may provide diagnostic and observation opinions towards defendant behavior, which informs fact finder on the ultimate issue. Cognitive-behavioral therapy (CBT) and Dialectical behavior therapy (DBT) are some of the best treatment options to be used by incarcerated offenders.</a:t>
            </a:r>
          </a:p>
          <a:p>
            <a:endParaRPr lang="en-US" dirty="0"/>
          </a:p>
        </p:txBody>
      </p:sp>
      <p:sp>
        <p:nvSpPr>
          <p:cNvPr id="4" name="Slide Number Placeholder 3"/>
          <p:cNvSpPr>
            <a:spLocks noGrp="1"/>
          </p:cNvSpPr>
          <p:nvPr>
            <p:ph type="sldNum" sz="quarter" idx="10"/>
          </p:nvPr>
        </p:nvSpPr>
        <p:spPr/>
        <p:txBody>
          <a:bodyPr/>
          <a:lstStyle/>
          <a:p>
            <a:fld id="{32E97D06-C48F-418B-9E2C-FCFFD749A958}" type="slidenum">
              <a:rPr lang="en-US" smtClean="0"/>
              <a:t>10</a:t>
            </a:fld>
            <a:endParaRPr lang="en-US"/>
          </a:p>
        </p:txBody>
      </p:sp>
    </p:spTree>
    <p:extLst>
      <p:ext uri="{BB962C8B-B14F-4D97-AF65-F5344CB8AC3E}">
        <p14:creationId xmlns:p14="http://schemas.microsoft.com/office/powerpoint/2010/main" val="1804738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57D9F361-7832-40FE-B055-EC0BC6466F7E}"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273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CF37F57-D6E0-4917-9721-182B58167E72}"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D9F361-7832-40FE-B055-EC0BC6466F7E}" type="slidenum">
              <a:rPr lang="en-US" smtClean="0"/>
              <a:t>‹#›</a:t>
            </a:fld>
            <a:endParaRPr lang="en-US"/>
          </a:p>
        </p:txBody>
      </p:sp>
    </p:spTree>
    <p:extLst>
      <p:ext uri="{BB962C8B-B14F-4D97-AF65-F5344CB8AC3E}">
        <p14:creationId xmlns:p14="http://schemas.microsoft.com/office/powerpoint/2010/main" val="197511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1153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654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spTree>
    <p:extLst>
      <p:ext uri="{BB962C8B-B14F-4D97-AF65-F5344CB8AC3E}">
        <p14:creationId xmlns:p14="http://schemas.microsoft.com/office/powerpoint/2010/main" val="3152258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2648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706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8575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863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spTree>
    <p:extLst>
      <p:ext uri="{BB962C8B-B14F-4D97-AF65-F5344CB8AC3E}">
        <p14:creationId xmlns:p14="http://schemas.microsoft.com/office/powerpoint/2010/main" val="39219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F37F57-D6E0-4917-9721-182B58167E72}" type="datetimeFigureOut">
              <a:rPr lang="en-US" smtClean="0"/>
              <a:t>9/1/2021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D9F361-7832-40FE-B055-EC0BC6466F7E}"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2868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CF37F57-D6E0-4917-9721-182B58167E72}"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D9F361-7832-40FE-B055-EC0BC6466F7E}" type="slidenum">
              <a:rPr lang="en-US" smtClean="0"/>
              <a:t>‹#›</a:t>
            </a:fld>
            <a:endParaRPr lang="en-US"/>
          </a:p>
        </p:txBody>
      </p:sp>
    </p:spTree>
    <p:extLst>
      <p:ext uri="{BB962C8B-B14F-4D97-AF65-F5344CB8AC3E}">
        <p14:creationId xmlns:p14="http://schemas.microsoft.com/office/powerpoint/2010/main" val="2179457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CF37F57-D6E0-4917-9721-182B58167E72}" type="datetimeFigureOut">
              <a:rPr lang="en-US" smtClean="0"/>
              <a:t>9/1/2021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D9F361-7832-40FE-B055-EC0BC6466F7E}"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2464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CF37F57-D6E0-4917-9721-182B58167E72}" type="datetimeFigureOut">
              <a:rPr lang="en-US" smtClean="0"/>
              <a:t>9/1/2021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D9F361-7832-40FE-B055-EC0BC6466F7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2882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F37F57-D6E0-4917-9721-182B58167E72}" type="datetimeFigureOut">
              <a:rPr lang="en-US" smtClean="0"/>
              <a:t>9/1/2021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D9F361-7832-40FE-B055-EC0BC6466F7E}" type="slidenum">
              <a:rPr lang="en-US" smtClean="0"/>
              <a:t>‹#›</a:t>
            </a:fld>
            <a:endParaRPr lang="en-US"/>
          </a:p>
        </p:txBody>
      </p:sp>
    </p:spTree>
    <p:extLst>
      <p:ext uri="{BB962C8B-B14F-4D97-AF65-F5344CB8AC3E}">
        <p14:creationId xmlns:p14="http://schemas.microsoft.com/office/powerpoint/2010/main" val="2518476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CF37F57-D6E0-4917-9721-182B58167E72}"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D9F361-7832-40FE-B055-EC0BC6466F7E}"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362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CF37F57-D6E0-4917-9721-182B58167E72}" type="datetimeFigureOut">
              <a:rPr lang="en-US" smtClean="0"/>
              <a:t>9/1/2021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D9F361-7832-40FE-B055-EC0BC6466F7E}" type="slidenum">
              <a:rPr lang="en-US" smtClean="0"/>
              <a:t>‹#›</a:t>
            </a:fld>
            <a:endParaRPr lang="en-US"/>
          </a:p>
        </p:txBody>
      </p:sp>
    </p:spTree>
    <p:extLst>
      <p:ext uri="{BB962C8B-B14F-4D97-AF65-F5344CB8AC3E}">
        <p14:creationId xmlns:p14="http://schemas.microsoft.com/office/powerpoint/2010/main" val="4128285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CF37F57-D6E0-4917-9721-182B58167E72}" type="datetimeFigureOut">
              <a:rPr lang="en-US" smtClean="0"/>
              <a:t>9/1/2021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7D9F361-7832-40FE-B055-EC0BC6466F7E}" type="slidenum">
              <a:rPr lang="en-US" smtClean="0"/>
              <a:t>‹#›</a:t>
            </a:fld>
            <a:endParaRPr lang="en-US"/>
          </a:p>
        </p:txBody>
      </p:sp>
    </p:spTree>
    <p:extLst>
      <p:ext uri="{BB962C8B-B14F-4D97-AF65-F5344CB8AC3E}">
        <p14:creationId xmlns:p14="http://schemas.microsoft.com/office/powerpoint/2010/main" val="28844808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00216" y="2342186"/>
            <a:ext cx="6815669" cy="1515533"/>
          </a:xfrm>
        </p:spPr>
        <p:txBody>
          <a:bodyPr>
            <a:normAutofit fontScale="90000"/>
          </a:bodyPr>
          <a:lstStyle/>
          <a:p>
            <a:r>
              <a:rPr lang="en-US" b="1" dirty="0">
                <a:latin typeface="Times New Roman" panose="02020603050405020304" pitchFamily="18" charset="0"/>
                <a:cs typeface="Times New Roman" panose="02020603050405020304" pitchFamily="18" charset="0"/>
              </a:rPr>
              <a:t>Civil Commitment and the </a:t>
            </a:r>
            <a:r>
              <a:rPr lang="en-US" b="1" dirty="0" smtClean="0">
                <a:latin typeface="Times New Roman" panose="02020603050405020304" pitchFamily="18" charset="0"/>
                <a:cs typeface="Times New Roman" panose="02020603050405020304" pitchFamily="18" charset="0"/>
              </a:rPr>
              <a:t>Mentally Ill </a:t>
            </a:r>
            <a:r>
              <a:rPr lang="en-US" dirty="0"/>
              <a:t/>
            </a:r>
            <a:br>
              <a:rPr lang="en-US" dirty="0"/>
            </a:br>
            <a:endParaRPr lang="en-US" dirty="0"/>
          </a:p>
        </p:txBody>
      </p:sp>
      <p:sp>
        <p:nvSpPr>
          <p:cNvPr id="3" name="Subtitle 2"/>
          <p:cNvSpPr>
            <a:spLocks noGrp="1"/>
          </p:cNvSpPr>
          <p:nvPr>
            <p:ph type="subTitle" idx="1"/>
          </p:nvPr>
        </p:nvSpPr>
        <p:spPr/>
        <p:txBody>
          <a:bodyPr/>
          <a:lstStyle/>
          <a:p>
            <a:r>
              <a:rPr lang="en-US" dirty="0" smtClean="0">
                <a:latin typeface="Times New Roman" panose="02020603050405020304" pitchFamily="18" charset="0"/>
                <a:cs typeface="Times New Roman" panose="02020603050405020304" pitchFamily="18" charset="0"/>
              </a:rPr>
              <a:t>Student’s Name</a:t>
            </a:r>
          </a:p>
          <a:p>
            <a:r>
              <a:rPr lang="en-US" dirty="0" smtClean="0">
                <a:latin typeface="Times New Roman" panose="02020603050405020304" pitchFamily="18" charset="0"/>
                <a:cs typeface="Times New Roman" panose="02020603050405020304" pitchFamily="18" charset="0"/>
              </a:rPr>
              <a:t>Institutional Affiliation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4312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Conclusion </a:t>
            </a:r>
            <a:endParaRPr lang="en-US" b="1" dirty="0"/>
          </a:p>
        </p:txBody>
      </p:sp>
      <p:sp>
        <p:nvSpPr>
          <p:cNvPr id="3" name="Content Placeholder 2"/>
          <p:cNvSpPr>
            <a:spLocks noGrp="1"/>
          </p:cNvSpPr>
          <p:nvPr>
            <p:ph idx="1"/>
          </p:nvPr>
        </p:nvSpPr>
        <p:spPr/>
        <p:txBody>
          <a:bodyPr>
            <a:normAutofit fontScale="85000" lnSpcReduction="20000"/>
          </a:bodyPr>
          <a:lstStyle/>
          <a:p>
            <a:r>
              <a:rPr lang="en-US" dirty="0">
                <a:latin typeface="Times New Roman" panose="02020603050405020304" pitchFamily="18" charset="0"/>
                <a:cs typeface="Times New Roman" panose="02020603050405020304" pitchFamily="18" charset="0"/>
              </a:rPr>
              <a:t>Summing up, in the US, each state has civil commitment laws that establish the criteria to determine the appropriate time for involuntary treatment.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example, California uses the </a:t>
            </a:r>
            <a:r>
              <a:rPr lang="en-US" dirty="0" err="1">
                <a:latin typeface="Times New Roman" panose="02020603050405020304" pitchFamily="18" charset="0"/>
                <a:cs typeface="Times New Roman" panose="02020603050405020304" pitchFamily="18" charset="0"/>
              </a:rPr>
              <a:t>McNaughten</a:t>
            </a:r>
            <a:r>
              <a:rPr lang="en-US" dirty="0">
                <a:latin typeface="Times New Roman" panose="02020603050405020304" pitchFamily="18" charset="0"/>
                <a:cs typeface="Times New Roman" panose="02020603050405020304" pitchFamily="18" charset="0"/>
              </a:rPr>
              <a:t> rule to define insanity, and voters passed the Victims Bill of Rights in 1982.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Additionally</a:t>
            </a:r>
            <a:r>
              <a:rPr lang="en-US" dirty="0">
                <a:latin typeface="Times New Roman" panose="02020603050405020304" pitchFamily="18" charset="0"/>
                <a:cs typeface="Times New Roman" panose="02020603050405020304" pitchFamily="18" charset="0"/>
              </a:rPr>
              <a:t>, the state also uses Section 25 of the Penal Code that defines standards about insanity plea.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Professional </a:t>
            </a:r>
            <a:r>
              <a:rPr lang="en-US" dirty="0">
                <a:latin typeface="Times New Roman" panose="02020603050405020304" pitchFamily="18" charset="0"/>
                <a:cs typeface="Times New Roman" panose="02020603050405020304" pitchFamily="18" charset="0"/>
              </a:rPr>
              <a:t>experts may provide diagnostic and observation opinions towards defendant behavior, which informs fact finder on the ultimate issue.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Cognitive-behavioral </a:t>
            </a:r>
            <a:r>
              <a:rPr lang="en-US" dirty="0">
                <a:latin typeface="Times New Roman" panose="02020603050405020304" pitchFamily="18" charset="0"/>
                <a:cs typeface="Times New Roman" panose="02020603050405020304" pitchFamily="18" charset="0"/>
              </a:rPr>
              <a:t>therapy (CBT) and Dialectical behavior therapy (DBT) are some of the best treatment options to be used by incarcerated offenders.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2243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References</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err="1"/>
              <a:t>Hollin</a:t>
            </a:r>
            <a:r>
              <a:rPr lang="en-US" dirty="0"/>
              <a:t>, C. R. (2019). What is cognitive behavioral therapy (CBT) with offenders? </a:t>
            </a:r>
            <a:r>
              <a:rPr lang="en-US" i="1" dirty="0"/>
              <a:t>The Wiley InternationalHandbookofCorrectionalPsychology</a:t>
            </a:r>
            <a:r>
              <a:rPr lang="en-US" dirty="0"/>
              <a:t>,623636.  </a:t>
            </a:r>
          </a:p>
          <a:p>
            <a:r>
              <a:rPr lang="en-US" dirty="0" err="1"/>
              <a:t>Jakuback</a:t>
            </a:r>
            <a:r>
              <a:rPr lang="en-US" dirty="0"/>
              <a:t>, J. (2020). The Expert’s Role in Competency to Stand Trial Determinations. </a:t>
            </a:r>
          </a:p>
          <a:p>
            <a:r>
              <a:rPr lang="en-US" dirty="0"/>
              <a:t>Math, S. B., Kumar, C. N., &amp; </a:t>
            </a:r>
            <a:r>
              <a:rPr lang="en-US" dirty="0" err="1"/>
              <a:t>Moirangthem</a:t>
            </a:r>
            <a:r>
              <a:rPr lang="en-US" dirty="0"/>
              <a:t>, S. (2015). Insanity Defense: Past, Present, and Future. </a:t>
            </a:r>
            <a:r>
              <a:rPr lang="en-US" i="1" dirty="0"/>
              <a:t>Indian journal of psychological medicine</a:t>
            </a:r>
            <a:r>
              <a:rPr lang="en-US" dirty="0"/>
              <a:t>, </a:t>
            </a:r>
            <a:r>
              <a:rPr lang="en-US" i="1" dirty="0"/>
              <a:t>37</a:t>
            </a:r>
            <a:r>
              <a:rPr lang="en-US" dirty="0"/>
              <a:t>(4), 381–387. </a:t>
            </a:r>
          </a:p>
          <a:p>
            <a:r>
              <a:rPr lang="en-US" dirty="0"/>
              <a:t>Molina, J. (2019). </a:t>
            </a:r>
            <a:r>
              <a:rPr lang="en-US" i="1" dirty="0"/>
              <a:t>California's Growing Mentally Ill Prison Population and the Need for Public Policies</a:t>
            </a:r>
            <a:r>
              <a:rPr lang="en-US" dirty="0"/>
              <a:t> (Doctoral dissertation, California State University, Northridge). </a:t>
            </a:r>
          </a:p>
          <a:p>
            <a:endParaRPr lang="en-US" dirty="0"/>
          </a:p>
        </p:txBody>
      </p:sp>
    </p:spTree>
    <p:extLst>
      <p:ext uri="{BB962C8B-B14F-4D97-AF65-F5344CB8AC3E}">
        <p14:creationId xmlns:p14="http://schemas.microsoft.com/office/powerpoint/2010/main" val="379171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Times New Roman" panose="02020603050405020304" pitchFamily="18" charset="0"/>
                <a:cs typeface="Times New Roman" panose="02020603050405020304" pitchFamily="18" charset="0"/>
              </a:rPr>
              <a:t>Introduction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10000"/>
          </a:bodyPr>
          <a:lstStyle/>
          <a:p>
            <a:r>
              <a:rPr lang="en-US" dirty="0">
                <a:latin typeface="Times New Roman" panose="02020603050405020304" pitchFamily="18" charset="0"/>
                <a:cs typeface="Times New Roman" panose="02020603050405020304" pitchFamily="18" charset="0"/>
              </a:rPr>
              <a:t>Civil Commitment is a legal procedural whereby people with symptoms of mental illness are ordered by courts to seek treatments</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Notably, all citizens usually have civil freedom to be protected by state and federal laws.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Each </a:t>
            </a:r>
            <a:r>
              <a:rPr lang="en-US" dirty="0">
                <a:latin typeface="Times New Roman" panose="02020603050405020304" pitchFamily="18" charset="0"/>
                <a:cs typeface="Times New Roman" panose="02020603050405020304" pitchFamily="18" charset="0"/>
              </a:rPr>
              <a:t>state has civil commitment laws that establish the criteria to determine the appropriate time for involuntary treatment in the US</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Civil Commitment usually starts in either of three </a:t>
            </a:r>
            <a:r>
              <a:rPr lang="en-US" dirty="0" smtClean="0">
                <a:latin typeface="Times New Roman" panose="02020603050405020304" pitchFamily="18" charset="0"/>
                <a:cs typeface="Times New Roman" panose="02020603050405020304" pitchFamily="18" charset="0"/>
              </a:rPr>
              <a:t>ways:</a:t>
            </a:r>
          </a:p>
          <a:p>
            <a:pPr lvl="1"/>
            <a:r>
              <a:rPr lang="en-US" dirty="0" smtClean="0">
                <a:latin typeface="Times New Roman" panose="02020603050405020304" pitchFamily="18" charset="0"/>
                <a:cs typeface="Times New Roman" panose="02020603050405020304" pitchFamily="18" charset="0"/>
              </a:rPr>
              <a:t>Emergency </a:t>
            </a:r>
            <a:r>
              <a:rPr lang="en-US" dirty="0">
                <a:latin typeface="Times New Roman" panose="02020603050405020304" pitchFamily="18" charset="0"/>
                <a:cs typeface="Times New Roman" panose="02020603050405020304" pitchFamily="18" charset="0"/>
              </a:rPr>
              <a:t>detention where police are involved. </a:t>
            </a:r>
          </a:p>
          <a:p>
            <a:pPr lvl="1"/>
            <a:r>
              <a:rPr lang="en-US" dirty="0" smtClean="0">
                <a:latin typeface="Times New Roman" panose="02020603050405020304" pitchFamily="18" charset="0"/>
                <a:cs typeface="Times New Roman" panose="02020603050405020304" pitchFamily="18" charset="0"/>
              </a:rPr>
              <a:t>Treatment </a:t>
            </a:r>
            <a:r>
              <a:rPr lang="en-US" dirty="0">
                <a:latin typeface="Times New Roman" panose="02020603050405020304" pitchFamily="18" charset="0"/>
                <a:cs typeface="Times New Roman" panose="02020603050405020304" pitchFamily="18" charset="0"/>
              </a:rPr>
              <a:t>directors hold when an individual is admitted into a psychiatric treatment unit. </a:t>
            </a:r>
          </a:p>
          <a:p>
            <a:pPr lvl="1"/>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hird </a:t>
            </a:r>
            <a:r>
              <a:rPr lang="en-US" dirty="0">
                <a:latin typeface="Times New Roman" panose="02020603050405020304" pitchFamily="18" charset="0"/>
                <a:cs typeface="Times New Roman" panose="02020603050405020304" pitchFamily="18" charset="0"/>
              </a:rPr>
              <a:t>party petition when three or more adults ask the court to initiate a civil commitment process.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9301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Difficulties in Apprehending and Treating Mentally Ill Offenders</a:t>
            </a:r>
            <a:r>
              <a:rPr lang="en-US" dirty="0"/>
              <a:t/>
            </a:r>
            <a:br>
              <a:rPr lang="en-US" dirty="0"/>
            </a:br>
            <a:endParaRPr lang="en-US" dirty="0"/>
          </a:p>
        </p:txBody>
      </p:sp>
      <p:sp>
        <p:nvSpPr>
          <p:cNvPr id="3" name="Content Placeholder 2"/>
          <p:cNvSpPr>
            <a:spLocks noGrp="1"/>
          </p:cNvSpPr>
          <p:nvPr>
            <p:ph idx="1"/>
          </p:nvPr>
        </p:nvSpPr>
        <p:spPr>
          <a:xfrm>
            <a:off x="1295402" y="2285999"/>
            <a:ext cx="9601196" cy="3318936"/>
          </a:xfrm>
        </p:spPr>
        <p:txBody>
          <a:bodyPr>
            <a:normAutofit fontScale="25000" lnSpcReduction="20000"/>
          </a:bodyPr>
          <a:lstStyle/>
          <a:p>
            <a:pPr marL="0" indent="0">
              <a:buNone/>
            </a:pPr>
            <a:endParaRPr lang="en-US" dirty="0" smtClean="0">
              <a:latin typeface="Times New Roman" panose="02020603050405020304" pitchFamily="18" charset="0"/>
              <a:cs typeface="Times New Roman" panose="02020603050405020304" pitchFamily="18" charset="0"/>
            </a:endParaRPr>
          </a:p>
          <a:p>
            <a:r>
              <a:rPr lang="en-US" sz="4900" dirty="0" smtClean="0">
                <a:latin typeface="Times New Roman" panose="02020603050405020304" pitchFamily="18" charset="0"/>
                <a:cs typeface="Times New Roman" panose="02020603050405020304" pitchFamily="18" charset="0"/>
              </a:rPr>
              <a:t>Mentally </a:t>
            </a:r>
            <a:r>
              <a:rPr lang="en-US" sz="4900" dirty="0">
                <a:latin typeface="Times New Roman" panose="02020603050405020304" pitchFamily="18" charset="0"/>
                <a:cs typeface="Times New Roman" panose="02020603050405020304" pitchFamily="18" charset="0"/>
              </a:rPr>
              <a:t>ill offenders are likely to violate parole after returning to prison.  </a:t>
            </a:r>
            <a:endParaRPr lang="en-US" sz="4900" dirty="0" smtClean="0">
              <a:latin typeface="Times New Roman" panose="02020603050405020304" pitchFamily="18" charset="0"/>
              <a:cs typeface="Times New Roman" panose="02020603050405020304" pitchFamily="18" charset="0"/>
            </a:endParaRPr>
          </a:p>
          <a:p>
            <a:r>
              <a:rPr lang="en-US" sz="4900" dirty="0" smtClean="0">
                <a:latin typeface="Times New Roman" panose="02020603050405020304" pitchFamily="18" charset="0"/>
                <a:cs typeface="Times New Roman" panose="02020603050405020304" pitchFamily="18" charset="0"/>
              </a:rPr>
              <a:t>One </a:t>
            </a:r>
            <a:r>
              <a:rPr lang="en-US" sz="4900" dirty="0">
                <a:latin typeface="Times New Roman" panose="02020603050405020304" pitchFamily="18" charset="0"/>
                <a:cs typeface="Times New Roman" panose="02020603050405020304" pitchFamily="18" charset="0"/>
              </a:rPr>
              <a:t>of the challenges while treating mentally ill inmates is the high costs involved. </a:t>
            </a:r>
            <a:endParaRPr lang="en-US" sz="4900" dirty="0" smtClean="0">
              <a:latin typeface="Times New Roman" panose="02020603050405020304" pitchFamily="18" charset="0"/>
              <a:cs typeface="Times New Roman" panose="02020603050405020304" pitchFamily="18" charset="0"/>
            </a:endParaRPr>
          </a:p>
          <a:p>
            <a:r>
              <a:rPr lang="en-US" sz="4900" dirty="0" smtClean="0">
                <a:latin typeface="Times New Roman" panose="02020603050405020304" pitchFamily="18" charset="0"/>
                <a:cs typeface="Times New Roman" panose="02020603050405020304" pitchFamily="18" charset="0"/>
              </a:rPr>
              <a:t>According </a:t>
            </a:r>
            <a:r>
              <a:rPr lang="en-US" sz="4900" dirty="0">
                <a:latin typeface="Times New Roman" panose="02020603050405020304" pitchFamily="18" charset="0"/>
                <a:cs typeface="Times New Roman" panose="02020603050405020304" pitchFamily="18" charset="0"/>
              </a:rPr>
              <a:t>to Molina (2019), most states in the US do not allocate enough resources to meet the budget cuts of treating mentally ill individuals. </a:t>
            </a:r>
            <a:endParaRPr lang="en-US" sz="4900" dirty="0" smtClean="0">
              <a:latin typeface="Times New Roman" panose="02020603050405020304" pitchFamily="18" charset="0"/>
              <a:cs typeface="Times New Roman" panose="02020603050405020304" pitchFamily="18" charset="0"/>
            </a:endParaRPr>
          </a:p>
          <a:p>
            <a:r>
              <a:rPr lang="en-US" sz="4900" dirty="0" smtClean="0">
                <a:latin typeface="Times New Roman" panose="02020603050405020304" pitchFamily="18" charset="0"/>
                <a:cs typeface="Times New Roman" panose="02020603050405020304" pitchFamily="18" charset="0"/>
              </a:rPr>
              <a:t>Between </a:t>
            </a:r>
            <a:r>
              <a:rPr lang="en-US" sz="4900" dirty="0">
                <a:latin typeface="Times New Roman" panose="02020603050405020304" pitchFamily="18" charset="0"/>
                <a:cs typeface="Times New Roman" panose="02020603050405020304" pitchFamily="18" charset="0"/>
              </a:rPr>
              <a:t>2009 and 2011, California had to cut 587.4 million dollars from its mental health budget (Molina, 2019). </a:t>
            </a:r>
            <a:endParaRPr lang="en-US" sz="4900" dirty="0" smtClean="0">
              <a:latin typeface="Times New Roman" panose="02020603050405020304" pitchFamily="18" charset="0"/>
              <a:cs typeface="Times New Roman" panose="02020603050405020304" pitchFamily="18" charset="0"/>
            </a:endParaRPr>
          </a:p>
          <a:p>
            <a:r>
              <a:rPr lang="en-US" sz="4900" dirty="0" smtClean="0">
                <a:latin typeface="Times New Roman" panose="02020603050405020304" pitchFamily="18" charset="0"/>
                <a:cs typeface="Times New Roman" panose="02020603050405020304" pitchFamily="18" charset="0"/>
              </a:rPr>
              <a:t>Recidivism </a:t>
            </a:r>
            <a:r>
              <a:rPr lang="en-US" sz="4900" dirty="0">
                <a:latin typeface="Times New Roman" panose="02020603050405020304" pitchFamily="18" charset="0"/>
                <a:cs typeface="Times New Roman" panose="02020603050405020304" pitchFamily="18" charset="0"/>
              </a:rPr>
              <a:t>among inmates with mental problems is linked with poor treatment coordination and services when released in the community.</a:t>
            </a:r>
          </a:p>
          <a:p>
            <a:r>
              <a:rPr lang="en-US" sz="4900" dirty="0">
                <a:latin typeface="Times New Roman" panose="02020603050405020304" pitchFamily="18" charset="0"/>
                <a:cs typeface="Times New Roman" panose="02020603050405020304" pitchFamily="18" charset="0"/>
              </a:rPr>
              <a:t>In jails and prisons, mental health services concentrate on identifying mental problems, short-term treatments, and crisis management like suicide prevention. </a:t>
            </a:r>
            <a:endParaRPr lang="en-US" sz="4900" dirty="0" smtClean="0">
              <a:latin typeface="Times New Roman" panose="02020603050405020304" pitchFamily="18" charset="0"/>
              <a:cs typeface="Times New Roman" panose="02020603050405020304" pitchFamily="18" charset="0"/>
            </a:endParaRPr>
          </a:p>
          <a:p>
            <a:r>
              <a:rPr lang="en-US" sz="4900" dirty="0" smtClean="0">
                <a:latin typeface="Times New Roman" panose="02020603050405020304" pitchFamily="18" charset="0"/>
                <a:cs typeface="Times New Roman" panose="02020603050405020304" pitchFamily="18" charset="0"/>
              </a:rPr>
              <a:t>Mental </a:t>
            </a:r>
            <a:r>
              <a:rPr lang="en-US" sz="4900" dirty="0">
                <a:latin typeface="Times New Roman" panose="02020603050405020304" pitchFamily="18" charset="0"/>
                <a:cs typeface="Times New Roman" panose="02020603050405020304" pitchFamily="18" charset="0"/>
              </a:rPr>
              <a:t>health services in jails usually vary, and this depends on the size. </a:t>
            </a:r>
            <a:endParaRPr lang="en-US" sz="4900" dirty="0" smtClean="0">
              <a:latin typeface="Times New Roman" panose="02020603050405020304" pitchFamily="18" charset="0"/>
              <a:cs typeface="Times New Roman" panose="02020603050405020304" pitchFamily="18" charset="0"/>
            </a:endParaRPr>
          </a:p>
          <a:p>
            <a:r>
              <a:rPr lang="en-US" sz="4900" dirty="0">
                <a:latin typeface="Times New Roman" panose="02020603050405020304" pitchFamily="18" charset="0"/>
                <a:cs typeface="Times New Roman" panose="02020603050405020304" pitchFamily="18" charset="0"/>
              </a:rPr>
              <a:t>S</a:t>
            </a:r>
            <a:r>
              <a:rPr lang="en-US" sz="4900" dirty="0" smtClean="0">
                <a:latin typeface="Times New Roman" panose="02020603050405020304" pitchFamily="18" charset="0"/>
                <a:cs typeface="Times New Roman" panose="02020603050405020304" pitchFamily="18" charset="0"/>
              </a:rPr>
              <a:t>mall </a:t>
            </a:r>
            <a:r>
              <a:rPr lang="en-US" sz="4900" dirty="0">
                <a:latin typeface="Times New Roman" panose="02020603050405020304" pitchFamily="18" charset="0"/>
                <a:cs typeface="Times New Roman" panose="02020603050405020304" pitchFamily="18" charset="0"/>
              </a:rPr>
              <a:t>jails offer little suicide prevention and screening, while large jails offer comprehensive services like psychotropic medication, screening, specialized housing, and evaluation. </a:t>
            </a:r>
            <a:endParaRPr lang="en-US" sz="4900" dirty="0" smtClean="0">
              <a:latin typeface="Times New Roman" panose="02020603050405020304" pitchFamily="18" charset="0"/>
              <a:cs typeface="Times New Roman" panose="02020603050405020304" pitchFamily="18" charset="0"/>
            </a:endParaRPr>
          </a:p>
          <a:p>
            <a:r>
              <a:rPr lang="en-US" sz="4900" dirty="0" smtClean="0">
                <a:latin typeface="Times New Roman" panose="02020603050405020304" pitchFamily="18" charset="0"/>
                <a:cs typeface="Times New Roman" panose="02020603050405020304" pitchFamily="18" charset="0"/>
              </a:rPr>
              <a:t>Not </a:t>
            </a:r>
            <a:r>
              <a:rPr lang="en-US" sz="4900" dirty="0">
                <a:latin typeface="Times New Roman" panose="02020603050405020304" pitchFamily="18" charset="0"/>
                <a:cs typeface="Times New Roman" panose="02020603050405020304" pitchFamily="18" charset="0"/>
              </a:rPr>
              <a:t>all mentally ill individuals will acquire similar treatment procedures.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4483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Insanity Statutes in California</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According to the legal defense on insanity in California, an individual cannot be found guilty of criminal activities if he or she is legally insane.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Additionally</a:t>
            </a:r>
            <a:r>
              <a:rPr lang="en-US" dirty="0">
                <a:latin typeface="Times New Roman" panose="02020603050405020304" pitchFamily="18" charset="0"/>
                <a:cs typeface="Times New Roman" panose="02020603050405020304" pitchFamily="18" charset="0"/>
              </a:rPr>
              <a:t>, a person is considered legally insane if he does not understand the nature of criminal activities and does not understand that what they are doing was morally wrong.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California </a:t>
            </a:r>
            <a:r>
              <a:rPr lang="en-US" dirty="0">
                <a:latin typeface="Times New Roman" panose="02020603050405020304" pitchFamily="18" charset="0"/>
                <a:cs typeface="Times New Roman" panose="02020603050405020304" pitchFamily="18" charset="0"/>
              </a:rPr>
              <a:t>uses the </a:t>
            </a:r>
            <a:r>
              <a:rPr lang="en-US" dirty="0" err="1">
                <a:latin typeface="Times New Roman" panose="02020603050405020304" pitchFamily="18" charset="0"/>
                <a:cs typeface="Times New Roman" panose="02020603050405020304" pitchFamily="18" charset="0"/>
              </a:rPr>
              <a:t>McNaughten</a:t>
            </a:r>
            <a:r>
              <a:rPr lang="en-US" dirty="0">
                <a:latin typeface="Times New Roman" panose="02020603050405020304" pitchFamily="18" charset="0"/>
                <a:cs typeface="Times New Roman" panose="02020603050405020304" pitchFamily="18" charset="0"/>
              </a:rPr>
              <a:t> rule to define insanity, and voters passed the Victims Bill of Rights in 1982.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Additionally</a:t>
            </a:r>
            <a:r>
              <a:rPr lang="en-US" dirty="0">
                <a:latin typeface="Times New Roman" panose="02020603050405020304" pitchFamily="18" charset="0"/>
                <a:cs typeface="Times New Roman" panose="02020603050405020304" pitchFamily="18" charset="0"/>
              </a:rPr>
              <a:t>, the state also uses Section 25 of the Penal Code that defines standards about insanity plea.</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2255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Insanity Statutes in California</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a:latin typeface="Times New Roman" panose="02020603050405020304" pitchFamily="18" charset="0"/>
                <a:cs typeface="Times New Roman" panose="02020603050405020304" pitchFamily="18" charset="0"/>
              </a:rPr>
              <a:t>In 1978, Supreme Court in California abandoned the </a:t>
            </a:r>
            <a:r>
              <a:rPr lang="en-US" dirty="0" err="1">
                <a:latin typeface="Times New Roman" panose="02020603050405020304" pitchFamily="18" charset="0"/>
                <a:cs typeface="Times New Roman" panose="02020603050405020304" pitchFamily="18" charset="0"/>
              </a:rPr>
              <a:t>M'Naghten</a:t>
            </a:r>
            <a:r>
              <a:rPr lang="en-US" dirty="0">
                <a:latin typeface="Times New Roman" panose="02020603050405020304" pitchFamily="18" charset="0"/>
                <a:cs typeface="Times New Roman" panose="02020603050405020304" pitchFamily="18" charset="0"/>
              </a:rPr>
              <a:t> rule to a broader test for insanity.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California, </a:t>
            </a:r>
            <a:r>
              <a:rPr lang="en-US" dirty="0">
                <a:latin typeface="Times New Roman" panose="02020603050405020304" pitchFamily="18" charset="0"/>
                <a:cs typeface="Times New Roman" panose="02020603050405020304" pitchFamily="18" charset="0"/>
              </a:rPr>
              <a:t>Section 25 of the Penal Code states that in a criminal proceeding where a plea of not guilty due to insanity, the defense shall not be found to be based on personality disorder. </a:t>
            </a: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case of People V. Robinson brought significant changes to the insanity defense.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According </a:t>
            </a:r>
            <a:r>
              <a:rPr lang="en-US" dirty="0">
                <a:latin typeface="Times New Roman" panose="02020603050405020304" pitchFamily="18" charset="0"/>
                <a:cs typeface="Times New Roman" panose="02020603050405020304" pitchFamily="18" charset="0"/>
              </a:rPr>
              <a:t>to the court ruling, an individual is considered legally insane if, for any reason, has a mental disease or defect.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Another </a:t>
            </a:r>
            <a:r>
              <a:rPr lang="en-US" dirty="0">
                <a:latin typeface="Times New Roman" panose="02020603050405020304" pitchFamily="18" charset="0"/>
                <a:cs typeface="Times New Roman" panose="02020603050405020304" pitchFamily="18" charset="0"/>
              </a:rPr>
              <a:t>case that demonstrates the application of M' </a:t>
            </a:r>
            <a:r>
              <a:rPr lang="en-US" dirty="0" err="1">
                <a:latin typeface="Times New Roman" panose="02020603050405020304" pitchFamily="18" charset="0"/>
                <a:cs typeface="Times New Roman" panose="02020603050405020304" pitchFamily="18" charset="0"/>
              </a:rPr>
              <a:t>Naghten</a:t>
            </a:r>
            <a:r>
              <a:rPr lang="en-US" dirty="0">
                <a:latin typeface="Times New Roman" panose="02020603050405020304" pitchFamily="18" charset="0"/>
                <a:cs typeface="Times New Roman" panose="02020603050405020304" pitchFamily="18" charset="0"/>
              </a:rPr>
              <a:t> statute was People v Severance, where the defendant was convicted of four counts</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However, the case was remanded and reversed for trial due to the defendant's insanity plea.</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4383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Insanity Statutes in California</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en-US" dirty="0">
                <a:latin typeface="Times New Roman" panose="02020603050405020304" pitchFamily="18" charset="0"/>
                <a:cs typeface="Times New Roman" panose="02020603050405020304" pitchFamily="18" charset="0"/>
              </a:rPr>
              <a:t>One of the criticisms about the </a:t>
            </a:r>
            <a:r>
              <a:rPr lang="en-US" dirty="0" err="1">
                <a:latin typeface="Times New Roman" panose="02020603050405020304" pitchFamily="18" charset="0"/>
                <a:cs typeface="Times New Roman" panose="02020603050405020304" pitchFamily="18" charset="0"/>
              </a:rPr>
              <a:t>M'Naghten</a:t>
            </a:r>
            <a:r>
              <a:rPr lang="en-US" dirty="0">
                <a:latin typeface="Times New Roman" panose="02020603050405020304" pitchFamily="18" charset="0"/>
                <a:cs typeface="Times New Roman" panose="02020603050405020304" pitchFamily="18" charset="0"/>
              </a:rPr>
              <a:t> rule is that it only considers cognition and not volition.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Second</a:t>
            </a:r>
            <a:r>
              <a:rPr lang="en-US" dirty="0">
                <a:latin typeface="Times New Roman" panose="02020603050405020304" pitchFamily="18" charset="0"/>
                <a:cs typeface="Times New Roman" panose="02020603050405020304" pitchFamily="18" charset="0"/>
              </a:rPr>
              <a:t>, the statute does not differentiate between defendants representing public danger and those who do not.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Third</a:t>
            </a:r>
            <a:r>
              <a:rPr lang="en-US" dirty="0">
                <a:latin typeface="Times New Roman" panose="02020603050405020304" pitchFamily="18" charset="0"/>
                <a:cs typeface="Times New Roman" panose="02020603050405020304" pitchFamily="18" charset="0"/>
              </a:rPr>
              <a:t>, the </a:t>
            </a:r>
            <a:r>
              <a:rPr lang="en-US" dirty="0" err="1">
                <a:latin typeface="Times New Roman" panose="02020603050405020304" pitchFamily="18" charset="0"/>
                <a:cs typeface="Times New Roman" panose="02020603050405020304" pitchFamily="18" charset="0"/>
              </a:rPr>
              <a:t>M'Naghten</a:t>
            </a:r>
            <a:r>
              <a:rPr lang="en-US" dirty="0">
                <a:latin typeface="Times New Roman" panose="02020603050405020304" pitchFamily="18" charset="0"/>
                <a:cs typeface="Times New Roman" panose="02020603050405020304" pitchFamily="18" charset="0"/>
              </a:rPr>
              <a:t> rule lacks criminal responsibility since there is evidence of mental dysfunction other than developing standards of criminal responsibility.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California, the amendment of section 25 of the penal code in 1994 prevented the courts from finding the defendant insanity based on seizure disorder, abuse of substances, adjustment disorder, or addiction</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Additionally, the statutes help understand how the defendant can declare their insanity, which starts during an arraignment hearing.</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3877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a:t>
            </a:r>
            <a:r>
              <a:rPr lang="en-US" b="1" dirty="0"/>
              <a:t>process that a psychologist would use to provide an expert opinion for insanity cases</a:t>
            </a:r>
          </a:p>
        </p:txBody>
      </p:sp>
      <p:sp>
        <p:nvSpPr>
          <p:cNvPr id="3" name="Content Placeholder 2"/>
          <p:cNvSpPr>
            <a:spLocks noGrp="1"/>
          </p:cNvSpPr>
          <p:nvPr>
            <p:ph idx="1"/>
          </p:nvPr>
        </p:nvSpPr>
        <p:spPr/>
        <p:txBody>
          <a:bodyPr>
            <a:normAutofit fontScale="55000" lnSpcReduction="20000"/>
          </a:bodyPr>
          <a:lstStyle/>
          <a:p>
            <a:r>
              <a:rPr lang="en-US" dirty="0">
                <a:latin typeface="Times New Roman" panose="02020603050405020304" pitchFamily="18" charset="0"/>
                <a:cs typeface="Times New Roman" panose="02020603050405020304" pitchFamily="18" charset="0"/>
              </a:rPr>
              <a:t>Psychologists are trained personnel in the study of human behaviors and the mind.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Therefore</a:t>
            </a:r>
            <a:r>
              <a:rPr lang="en-US" dirty="0">
                <a:latin typeface="Times New Roman" panose="02020603050405020304" pitchFamily="18" charset="0"/>
                <a:cs typeface="Times New Roman" panose="02020603050405020304" pitchFamily="18" charset="0"/>
              </a:rPr>
              <a:t>, they provide professional guidelines about insanity cases.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However</a:t>
            </a:r>
            <a:r>
              <a:rPr lang="en-US" dirty="0">
                <a:latin typeface="Times New Roman" panose="02020603050405020304" pitchFamily="18" charset="0"/>
                <a:cs typeface="Times New Roman" panose="02020603050405020304" pitchFamily="18" charset="0"/>
              </a:rPr>
              <a:t>, psychologists should develop effective processes while providing opinions about insanity cases.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First</a:t>
            </a:r>
            <a:r>
              <a:rPr lang="en-US" dirty="0">
                <a:latin typeface="Times New Roman" panose="02020603050405020304" pitchFamily="18" charset="0"/>
                <a:cs typeface="Times New Roman" panose="02020603050405020304" pitchFamily="18" charset="0"/>
              </a:rPr>
              <a:t>, psychologists can provide guidelines to determine if the defendant is competent in stand trial.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Notably</a:t>
            </a:r>
            <a:r>
              <a:rPr lang="en-US" dirty="0">
                <a:latin typeface="Times New Roman" panose="02020603050405020304" pitchFamily="18" charset="0"/>
                <a:cs typeface="Times New Roman" panose="02020603050405020304" pitchFamily="18" charset="0"/>
              </a:rPr>
              <a:t>, using competency skills, the views of psychologists are paramount.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Second</a:t>
            </a:r>
            <a:r>
              <a:rPr lang="en-US" dirty="0">
                <a:latin typeface="Times New Roman" panose="02020603050405020304" pitchFamily="18" charset="0"/>
                <a:cs typeface="Times New Roman" panose="02020603050405020304" pitchFamily="18" charset="0"/>
              </a:rPr>
              <a:t>, psychologists can evaluate other concerned parties in the criminal realm (</a:t>
            </a:r>
            <a:r>
              <a:rPr lang="en-US" dirty="0" err="1">
                <a:latin typeface="Times New Roman" panose="02020603050405020304" pitchFamily="18" charset="0"/>
                <a:cs typeface="Times New Roman" panose="02020603050405020304" pitchFamily="18" charset="0"/>
              </a:rPr>
              <a:t>Jakuback</a:t>
            </a:r>
            <a:r>
              <a:rPr lang="en-US" dirty="0">
                <a:latin typeface="Times New Roman" panose="02020603050405020304" pitchFamily="18" charset="0"/>
                <a:cs typeface="Times New Roman" panose="02020603050405020304" pitchFamily="18" charset="0"/>
              </a:rPr>
              <a:t>, 2020).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Third</a:t>
            </a:r>
            <a:r>
              <a:rPr lang="en-US" dirty="0">
                <a:latin typeface="Times New Roman" panose="02020603050405020304" pitchFamily="18" charset="0"/>
                <a:cs typeface="Times New Roman" panose="02020603050405020304" pitchFamily="18" charset="0"/>
              </a:rPr>
              <a:t>, psychologists can provide opinions about the insanity defense.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Using </a:t>
            </a:r>
            <a:r>
              <a:rPr lang="en-US" dirty="0">
                <a:latin typeface="Times New Roman" panose="02020603050405020304" pitchFamily="18" charset="0"/>
                <a:cs typeface="Times New Roman" panose="02020603050405020304" pitchFamily="18" charset="0"/>
              </a:rPr>
              <a:t>professional skills, psychologists can argue in the court system that the defendant was experiencing mental problems making it difficult to appreciate the nature of the crime (Math et al., 2015).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Notably</a:t>
            </a:r>
            <a:r>
              <a:rPr lang="en-US" dirty="0">
                <a:latin typeface="Times New Roman" panose="02020603050405020304" pitchFamily="18" charset="0"/>
                <a:cs typeface="Times New Roman" panose="02020603050405020304" pitchFamily="18" charset="0"/>
              </a:rPr>
              <a:t>, some jurisdictions like federal courts prevent psychologists from stating whether the defendant possesses the mental state of committing a crime.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However</a:t>
            </a:r>
            <a:r>
              <a:rPr lang="en-US" dirty="0">
                <a:latin typeface="Times New Roman" panose="02020603050405020304" pitchFamily="18" charset="0"/>
                <a:cs typeface="Times New Roman" panose="02020603050405020304" pitchFamily="18" charset="0"/>
              </a:rPr>
              <a:t>, professional experts may provide diagnostic and observation opinions towards defendant behavior, which informs fact finder on the ultimate issue.</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3608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Should a psychologist be allowed to give expert opinion on sanity</a:t>
            </a:r>
            <a:r>
              <a:rPr lang="en-US" b="1" dirty="0" smtClean="0"/>
              <a:t>? </a:t>
            </a:r>
            <a:r>
              <a:rPr lang="en-US" b="1" dirty="0"/>
              <a:t>What are some ethical issues that can be raised? </a:t>
            </a:r>
          </a:p>
        </p:txBody>
      </p:sp>
      <p:sp>
        <p:nvSpPr>
          <p:cNvPr id="3" name="Content Placeholder 2"/>
          <p:cNvSpPr>
            <a:spLocks noGrp="1"/>
          </p:cNvSpPr>
          <p:nvPr>
            <p:ph idx="1"/>
          </p:nvPr>
        </p:nvSpPr>
        <p:spPr/>
        <p:txBody>
          <a:bodyPr>
            <a:normAutofit fontScale="62500" lnSpcReduction="20000"/>
          </a:bodyPr>
          <a:lstStyle/>
          <a:p>
            <a:r>
              <a:rPr lang="en-US" dirty="0">
                <a:latin typeface="Times New Roman" panose="02020603050405020304" pitchFamily="18" charset="0"/>
                <a:cs typeface="Times New Roman" panose="02020603050405020304" pitchFamily="18" charset="0"/>
              </a:rPr>
              <a:t>P</a:t>
            </a:r>
            <a:r>
              <a:rPr lang="en-US" dirty="0" smtClean="0">
                <a:latin typeface="Times New Roman" panose="02020603050405020304" pitchFamily="18" charset="0"/>
                <a:cs typeface="Times New Roman" panose="02020603050405020304" pitchFamily="18" charset="0"/>
              </a:rPr>
              <a:t>sychologists </a:t>
            </a:r>
            <a:r>
              <a:rPr lang="en-US" dirty="0">
                <a:latin typeface="Times New Roman" panose="02020603050405020304" pitchFamily="18" charset="0"/>
                <a:cs typeface="Times New Roman" panose="02020603050405020304" pitchFamily="18" charset="0"/>
              </a:rPr>
              <a:t>should be allowed to provide opinions about matters of sanity.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study of psychology is about understanding people's capacity to react</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Psychologists determine changes in intelligence and personality and thus may provide insightful information about people's sanity in the court system.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Additionally</a:t>
            </a:r>
            <a:r>
              <a:rPr lang="en-US" dirty="0">
                <a:latin typeface="Times New Roman" panose="02020603050405020304" pitchFamily="18" charset="0"/>
                <a:cs typeface="Times New Roman" panose="02020603050405020304" pitchFamily="18" charset="0"/>
              </a:rPr>
              <a:t>, depending on the type of jurisdiction, psychologists should be allowed to provide opinions about the final issue on sanity.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Forensic </a:t>
            </a:r>
            <a:r>
              <a:rPr lang="en-US" dirty="0">
                <a:latin typeface="Times New Roman" panose="02020603050405020304" pitchFamily="18" charset="0"/>
                <a:cs typeface="Times New Roman" panose="02020603050405020304" pitchFamily="18" charset="0"/>
              </a:rPr>
              <a:t>psychologists play a significant role in insanity assessment, including review of records, face-to-face examination, conducting collateral interviews, and thus, their opinions determine defendants' sanity in the court system.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Forensic </a:t>
            </a:r>
            <a:r>
              <a:rPr lang="en-US" dirty="0">
                <a:latin typeface="Times New Roman" panose="02020603050405020304" pitchFamily="18" charset="0"/>
                <a:cs typeface="Times New Roman" panose="02020603050405020304" pitchFamily="18" charset="0"/>
              </a:rPr>
              <a:t>psychologists should involve in testing to measure intelligence and severity of mental illness.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Some </a:t>
            </a:r>
            <a:r>
              <a:rPr lang="en-US" dirty="0">
                <a:latin typeface="Times New Roman" panose="02020603050405020304" pitchFamily="18" charset="0"/>
                <a:cs typeface="Times New Roman" panose="02020603050405020304" pitchFamily="18" charset="0"/>
              </a:rPr>
              <a:t>ethical issues that may arise while giving opinions about sanity include confidentiality, disclosure, and informed consent.</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8339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Psychological Treatment Options and Roadblocks to Providing these Treatments </a:t>
            </a:r>
            <a:r>
              <a:rPr lang="en-US" dirty="0"/>
              <a:t/>
            </a:r>
            <a:br>
              <a:rPr lang="en-US" dirty="0"/>
            </a:br>
            <a:endParaRPr lang="en-US" dirty="0"/>
          </a:p>
        </p:txBody>
      </p:sp>
      <p:sp>
        <p:nvSpPr>
          <p:cNvPr id="3" name="Content Placeholder 2"/>
          <p:cNvSpPr>
            <a:spLocks noGrp="1"/>
          </p:cNvSpPr>
          <p:nvPr>
            <p:ph idx="1"/>
          </p:nvPr>
        </p:nvSpPr>
        <p:spPr/>
        <p:txBody>
          <a:bodyPr>
            <a:normAutofit fontScale="55000" lnSpcReduction="20000"/>
          </a:bodyPr>
          <a:lstStyle/>
          <a:p>
            <a:r>
              <a:rPr lang="en-US" dirty="0">
                <a:latin typeface="Times New Roman" panose="02020603050405020304" pitchFamily="18" charset="0"/>
                <a:cs typeface="Times New Roman" panose="02020603050405020304" pitchFamily="18" charset="0"/>
              </a:rPr>
              <a:t>To treat incarcerated people, psychologists can use cognitive-behavioral therapy (CBT) and Dialectical behavior therapy (DBT</a:t>
            </a:r>
            <a:r>
              <a:rPr lang="en-US" dirty="0" smtClean="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According </a:t>
            </a:r>
            <a:r>
              <a:rPr lang="en-US" dirty="0">
                <a:latin typeface="Times New Roman" panose="02020603050405020304" pitchFamily="18" charset="0"/>
                <a:cs typeface="Times New Roman" panose="02020603050405020304" pitchFamily="18" charset="0"/>
              </a:rPr>
              <a:t>to </a:t>
            </a:r>
            <a:r>
              <a:rPr lang="en-US" dirty="0" err="1">
                <a:latin typeface="Times New Roman" panose="02020603050405020304" pitchFamily="18" charset="0"/>
                <a:cs typeface="Times New Roman" panose="02020603050405020304" pitchFamily="18" charset="0"/>
              </a:rPr>
              <a:t>Hollin</a:t>
            </a:r>
            <a:r>
              <a:rPr lang="en-US" dirty="0">
                <a:latin typeface="Times New Roman" panose="02020603050405020304" pitchFamily="18" charset="0"/>
                <a:cs typeface="Times New Roman" panose="02020603050405020304" pitchFamily="18" charset="0"/>
              </a:rPr>
              <a:t> (2019), cognitive behavioral therapy is all about the interactions between people and their surrounding environment.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One </a:t>
            </a:r>
            <a:r>
              <a:rPr lang="en-US" dirty="0">
                <a:latin typeface="Times New Roman" panose="02020603050405020304" pitchFamily="18" charset="0"/>
                <a:cs typeface="Times New Roman" panose="02020603050405020304" pitchFamily="18" charset="0"/>
              </a:rPr>
              <a:t>of the questions psychologists ask themselves during this treatment option is how people think, act and feel.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CBT treatment options, offenders are taught how to identify and manage thoughts contributing to emotional problems.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approach aims at reducing violence and other related criminal behaviors. CBT programs reduce rates of recidivism among offenders.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Dialectical </a:t>
            </a:r>
            <a:r>
              <a:rPr lang="en-US" dirty="0">
                <a:latin typeface="Times New Roman" panose="02020603050405020304" pitchFamily="18" charset="0"/>
                <a:cs typeface="Times New Roman" panose="02020603050405020304" pitchFamily="18" charset="0"/>
              </a:rPr>
              <a:t>Behavior Therapy (DBT) and the application of Risks Need Responsivity principles can be used in prisons to reduce recidivism rates.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skills applied in DBT address significant risks factors associated with crime.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Notably</a:t>
            </a:r>
            <a:r>
              <a:rPr lang="en-US" dirty="0">
                <a:latin typeface="Times New Roman" panose="02020603050405020304" pitchFamily="18" charset="0"/>
                <a:cs typeface="Times New Roman" panose="02020603050405020304" pitchFamily="18" charset="0"/>
              </a:rPr>
              <a:t>, DBT is an intensive program but can be adapted to address risks levels of offenders.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Both </a:t>
            </a:r>
            <a:r>
              <a:rPr lang="en-US" dirty="0">
                <a:latin typeface="Times New Roman" panose="02020603050405020304" pitchFamily="18" charset="0"/>
                <a:cs typeface="Times New Roman" panose="02020603050405020304" pitchFamily="18" charset="0"/>
              </a:rPr>
              <a:t>treatments require learning several skills, which is overwhelming for most offenders.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Moreover</a:t>
            </a:r>
            <a:r>
              <a:rPr lang="en-US" dirty="0">
                <a:latin typeface="Times New Roman" panose="02020603050405020304" pitchFamily="18" charset="0"/>
                <a:cs typeface="Times New Roman" panose="02020603050405020304" pitchFamily="18" charset="0"/>
              </a:rPr>
              <a:t>, both methods require a lot of commitment every week and month, which may be difficult for the offenders.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410456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53</TotalTime>
  <Words>2659</Words>
  <Application>Microsoft Office PowerPoint</Application>
  <PresentationFormat>Widescreen</PresentationFormat>
  <Paragraphs>100</Paragraphs>
  <Slides>11</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Garamond</vt:lpstr>
      <vt:lpstr>Times New Roman</vt:lpstr>
      <vt:lpstr>Organic</vt:lpstr>
      <vt:lpstr>Civil Commitment and the Mentally Ill  </vt:lpstr>
      <vt:lpstr>Introduction</vt:lpstr>
      <vt:lpstr>Difficulties in Apprehending and Treating Mentally Ill Offenders </vt:lpstr>
      <vt:lpstr>Insanity Statutes in California </vt:lpstr>
      <vt:lpstr>Insanity Statutes in California </vt:lpstr>
      <vt:lpstr>Insanity Statutes in California </vt:lpstr>
      <vt:lpstr>The process that a psychologist would use to provide an expert opinion for insanity cases</vt:lpstr>
      <vt:lpstr>Should a psychologist be allowed to give expert opinion on sanity? What are some ethical issues that can be raised? </vt:lpstr>
      <vt:lpstr>Psychological Treatment Options and Roadblocks to Providing these Treatments  </vt:lpstr>
      <vt:lpstr>Conclusion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Commitment and the Mentally Ill  </dc:title>
  <dc:creator>user</dc:creator>
  <cp:lastModifiedBy>user</cp:lastModifiedBy>
  <cp:revision>29</cp:revision>
  <dcterms:created xsi:type="dcterms:W3CDTF">2021-09-01T17:59:51Z</dcterms:created>
  <dcterms:modified xsi:type="dcterms:W3CDTF">2021-09-01T18:53:44Z</dcterms:modified>
</cp:coreProperties>
</file>